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21" Type="http://schemas.openxmlformats.org/officeDocument/2006/relationships/slide" Target="slides/slide16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3d7138fcaa8_2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Google Shape;164;g3d7138fcaa8_2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3d7138fcaa8_2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" name="Google Shape;171;g3d7138fcaa8_2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3d7138fcaa8_2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Google Shape;177;g3d7138fcaa8_2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3e00ee645fc_2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3e00ee645fc_2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SzPts val="1000"/>
              <a:buAutoNum type="arabicParenR"/>
            </a:pPr>
            <a:r>
              <a:rPr lang="en" sz="1000">
                <a:solidFill>
                  <a:schemeClr val="dk1"/>
                </a:solidFill>
              </a:rPr>
              <a:t>Future distribution of </a:t>
            </a:r>
            <a:r>
              <a:rPr i="1" lang="en" sz="1000">
                <a:solidFill>
                  <a:schemeClr val="dk1"/>
                </a:solidFill>
              </a:rPr>
              <a:t>C. maenas </a:t>
            </a:r>
            <a:r>
              <a:rPr lang="en" sz="1000">
                <a:solidFill>
                  <a:schemeClr val="dk1"/>
                </a:solidFill>
              </a:rPr>
              <a:t>- Invasive spread</a:t>
            </a:r>
            <a:endParaRPr sz="1000">
              <a:solidFill>
                <a:schemeClr val="dk1"/>
              </a:solidFill>
            </a:endParaRPr>
          </a:p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AutoNum type="arabicParenR"/>
            </a:pPr>
            <a:r>
              <a:rPr lang="en" sz="1000">
                <a:solidFill>
                  <a:schemeClr val="dk1"/>
                </a:solidFill>
              </a:rPr>
              <a:t>Future distribution of </a:t>
            </a:r>
            <a:r>
              <a:rPr i="1" lang="en" sz="1000">
                <a:solidFill>
                  <a:schemeClr val="dk1"/>
                </a:solidFill>
              </a:rPr>
              <a:t>H. oregonensis </a:t>
            </a:r>
            <a:r>
              <a:rPr lang="en" sz="1000">
                <a:solidFill>
                  <a:schemeClr val="dk1"/>
                </a:solidFill>
              </a:rPr>
              <a:t>- Climate shifts</a:t>
            </a:r>
            <a:endParaRPr sz="1000">
              <a:solidFill>
                <a:schemeClr val="dk1"/>
              </a:solidFill>
            </a:endParaRPr>
          </a:p>
          <a:p>
            <a:pPr indent="-2921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AutoNum type="alphaLcParenR"/>
            </a:pPr>
            <a:r>
              <a:rPr lang="en" sz="1000">
                <a:solidFill>
                  <a:schemeClr val="dk1"/>
                </a:solidFill>
              </a:rPr>
              <a:t>Could the remaining </a:t>
            </a:r>
            <a:r>
              <a:rPr i="1" lang="en" sz="1000">
                <a:solidFill>
                  <a:schemeClr val="dk1"/>
                </a:solidFill>
              </a:rPr>
              <a:t>H. oregonensis </a:t>
            </a:r>
            <a:r>
              <a:rPr lang="en" sz="1000">
                <a:solidFill>
                  <a:schemeClr val="dk1"/>
                </a:solidFill>
              </a:rPr>
              <a:t>habitat that is uninvaded become more conducive to invasion of </a:t>
            </a:r>
            <a:r>
              <a:rPr i="1" lang="en" sz="1000">
                <a:solidFill>
                  <a:schemeClr val="dk1"/>
                </a:solidFill>
              </a:rPr>
              <a:t>C. maenas</a:t>
            </a:r>
            <a:endParaRPr sz="1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</a:rPr>
              <a:t>Do you guys have thoughts on how to better visualize this slide?</a:t>
            </a:r>
            <a:endParaRPr sz="1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</a:rPr>
              <a:t>Will european green crab become a freshwater crab?</a:t>
            </a:r>
            <a:br>
              <a:rPr lang="en" sz="1000">
                <a:solidFill>
                  <a:schemeClr val="dk1"/>
                </a:solidFill>
              </a:rPr>
            </a:br>
            <a:endParaRPr sz="100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3e00ee645fc_2_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3" name="Google Shape;193;g3e00ee645fc_2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3e00ee645fc_2_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2" name="Google Shape;202;g3e00ee645fc_2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3e015811b9e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Google Shape;211;g3e015811b9e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d5ea2fb294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d5ea2fb29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-Inflow from major rivers in winter, precip and snowmelt in spring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-Variations are </a:t>
            </a:r>
            <a:r>
              <a:rPr lang="en"/>
              <a:t>greatest</a:t>
            </a:r>
            <a:r>
              <a:rPr lang="en"/>
              <a:t> in surface waters and stations near river mouths 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3e00ee645fc_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3e00ee645fc_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Around 26 in samish bay - nooksack  </a:t>
            </a:r>
            <a:br>
              <a:rPr lang="en"/>
            </a:br>
            <a:r>
              <a:rPr lang="en"/>
              <a:t>La push, 35 ppt 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d728643815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d728643815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3d5ea2fb294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3d5ea2fb294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3d5ea2fb294_1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3d5ea2fb294_1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3d5ea2fb294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3d5ea2fb294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3d7138fcaa8_0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3d7138fcaa8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3d5ea2fb294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3d5ea2fb294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.png"/><Relationship Id="rId4" Type="http://schemas.openxmlformats.org/officeDocument/2006/relationships/image" Target="../media/image9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9.jpg"/><Relationship Id="rId4" Type="http://schemas.openxmlformats.org/officeDocument/2006/relationships/image" Target="../media/image8.png"/><Relationship Id="rId5" Type="http://schemas.openxmlformats.org/officeDocument/2006/relationships/image" Target="../media/image14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5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13.jpg"/><Relationship Id="rId5" Type="http://schemas.openxmlformats.org/officeDocument/2006/relationships/image" Target="../media/image2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Relationship Id="rId4" Type="http://schemas.openxmlformats.org/officeDocument/2006/relationships/image" Target="../media/image15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gif"/><Relationship Id="rId4" Type="http://schemas.openxmlformats.org/officeDocument/2006/relationships/image" Target="../media/image16.gif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 title="alan-liu-vxOX-O_FEWg-unsplash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826412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/>
          <p:nvPr>
            <p:ph type="ctrTitle"/>
          </p:nvPr>
        </p:nvSpPr>
        <p:spPr>
          <a:xfrm>
            <a:off x="311700" y="1740250"/>
            <a:ext cx="8520600" cy="1056900"/>
          </a:xfrm>
          <a:prstGeom prst="rect">
            <a:avLst/>
          </a:prstGeom>
          <a:solidFill>
            <a:schemeClr val="lt1"/>
          </a:solidFill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400"/>
              <a:t>Salinity tolerance physiological responses for </a:t>
            </a:r>
            <a:r>
              <a:rPr b="1" i="1" lang="en" sz="2400"/>
              <a:t>Carcinus maenus </a:t>
            </a:r>
            <a:r>
              <a:rPr b="1" lang="en" sz="2400"/>
              <a:t>and </a:t>
            </a:r>
            <a:r>
              <a:rPr b="1" i="1" lang="en" sz="2400"/>
              <a:t>Hemigrapsus</a:t>
            </a:r>
            <a:r>
              <a:rPr b="1" i="1" lang="en" sz="2400"/>
              <a:t> oregonensis</a:t>
            </a:r>
            <a:endParaRPr sz="2400"/>
          </a:p>
        </p:txBody>
      </p:sp>
      <p:sp>
        <p:nvSpPr>
          <p:cNvPr id="56" name="Google Shape;56;p13"/>
          <p:cNvSpPr txBox="1"/>
          <p:nvPr>
            <p:ph idx="1" type="subTitle"/>
          </p:nvPr>
        </p:nvSpPr>
        <p:spPr>
          <a:xfrm>
            <a:off x="311700" y="2698050"/>
            <a:ext cx="8520600" cy="792600"/>
          </a:xfrm>
          <a:prstGeom prst="rect">
            <a:avLst/>
          </a:prstGeom>
          <a:solidFill>
            <a:schemeClr val="lt1"/>
          </a:solidFill>
        </p:spPr>
        <p:txBody>
          <a:bodyPr anchorCtr="0" anchor="t" bIns="91425" lIns="91425" spcFirstLastPara="1" rIns="91425" wrap="square" tIns="91425">
            <a:normAutofit fontScale="550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Maritza Rodriguez, Ari Paulik, Phoebe Berghout, and Ryan Luvera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" name="Google Shape;57;p13"/>
          <p:cNvSpPr txBox="1"/>
          <p:nvPr/>
        </p:nvSpPr>
        <p:spPr>
          <a:xfrm>
            <a:off x="4682375" y="1278550"/>
            <a:ext cx="44727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Less salinity = less osmolarity and vice versa</a:t>
            </a:r>
            <a:endParaRPr/>
          </a:p>
        </p:txBody>
      </p:sp>
      <p:pic>
        <p:nvPicPr>
          <p:cNvPr id="167" name="Google Shape;167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90263" y="1120926"/>
            <a:ext cx="4763475" cy="3820961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Google Shape;168;p22"/>
          <p:cNvSpPr/>
          <p:nvPr/>
        </p:nvSpPr>
        <p:spPr>
          <a:xfrm>
            <a:off x="3959250" y="1174425"/>
            <a:ext cx="834600" cy="3476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3"/>
          <p:cNvSpPr txBox="1"/>
          <p:nvPr>
            <p:ph type="title"/>
          </p:nvPr>
        </p:nvSpPr>
        <p:spPr>
          <a:xfrm>
            <a:off x="311700" y="445025"/>
            <a:ext cx="9102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Less salinity = More respiration</a:t>
            </a:r>
            <a:endParaRPr/>
          </a:p>
        </p:txBody>
      </p:sp>
      <p:pic>
        <p:nvPicPr>
          <p:cNvPr id="174" name="Google Shape;174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13125" y="1322900"/>
            <a:ext cx="4661575" cy="3739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4"/>
          <p:cNvSpPr txBox="1"/>
          <p:nvPr>
            <p:ph type="title"/>
          </p:nvPr>
        </p:nvSpPr>
        <p:spPr>
          <a:xfrm>
            <a:off x="311700" y="445025"/>
            <a:ext cx="99870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i="1" lang="en" sz="2320"/>
              <a:t>C. maenas</a:t>
            </a:r>
            <a:r>
              <a:rPr lang="en" sz="2320"/>
              <a:t> will be able to outcompete </a:t>
            </a:r>
            <a:r>
              <a:rPr i="1" lang="en" sz="2320"/>
              <a:t>H. oregonensis</a:t>
            </a:r>
            <a:r>
              <a:rPr lang="en" sz="2320"/>
              <a:t> physiology</a:t>
            </a:r>
            <a:endParaRPr sz="232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t/>
            </a:r>
            <a:endParaRPr sz="232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t/>
            </a:r>
            <a:endParaRPr sz="2320"/>
          </a:p>
        </p:txBody>
      </p:sp>
      <p:sp>
        <p:nvSpPr>
          <p:cNvPr id="180" name="Google Shape;180;p2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 sz="2000"/>
              <a:t>Righting Time</a:t>
            </a:r>
            <a:endParaRPr sz="2000"/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SzPts val="2000"/>
              <a:buChar char="○"/>
            </a:pPr>
            <a:r>
              <a:rPr i="1" lang="en" sz="2000"/>
              <a:t>C. maenas &lt; H. oregonensis</a:t>
            </a:r>
            <a:endParaRPr i="1"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 sz="2000"/>
              <a:t>Osmolarity</a:t>
            </a:r>
            <a:endParaRPr sz="2000"/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SzPts val="2000"/>
              <a:buChar char="○"/>
            </a:pPr>
            <a:r>
              <a:rPr lang="en" sz="2000"/>
              <a:t>When salinity is higher: </a:t>
            </a:r>
            <a:r>
              <a:rPr i="1" lang="en" sz="2000"/>
              <a:t>C. maenas &lt; H. oregonensis</a:t>
            </a:r>
            <a:endParaRPr i="1" sz="2000"/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SzPts val="2000"/>
              <a:buChar char="○"/>
            </a:pPr>
            <a:r>
              <a:rPr lang="en" sz="2000"/>
              <a:t>When salinity is lower: </a:t>
            </a:r>
            <a:r>
              <a:rPr i="1" lang="en" sz="2000"/>
              <a:t>C. maenas </a:t>
            </a:r>
            <a:r>
              <a:rPr lang="en" sz="2000"/>
              <a:t>&gt; </a:t>
            </a:r>
            <a:r>
              <a:rPr i="1" lang="en" sz="2000"/>
              <a:t>H. oregonensis</a:t>
            </a:r>
            <a:endParaRPr i="1"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 sz="2000"/>
              <a:t>Respiration</a:t>
            </a:r>
            <a:endParaRPr sz="2000"/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SzPts val="2000"/>
              <a:buChar char="○"/>
            </a:pPr>
            <a:r>
              <a:rPr i="1" lang="en" sz="2000"/>
              <a:t>C. maenas &lt; H. oregonensis</a:t>
            </a:r>
            <a:endParaRPr i="1" sz="20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2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Implications</a:t>
            </a:r>
            <a:endParaRPr/>
          </a:p>
        </p:txBody>
      </p:sp>
      <p:sp>
        <p:nvSpPr>
          <p:cNvPr id="186" name="Google Shape;186;p25"/>
          <p:cNvSpPr txBox="1"/>
          <p:nvPr>
            <p:ph idx="1" type="body"/>
          </p:nvPr>
        </p:nvSpPr>
        <p:spPr>
          <a:xfrm>
            <a:off x="-12" y="1213200"/>
            <a:ext cx="4140000" cy="34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556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000"/>
              <a:buAutoNum type="arabicParenR"/>
            </a:pPr>
            <a:r>
              <a:rPr lang="en" sz="2000">
                <a:solidFill>
                  <a:srgbClr val="000000"/>
                </a:solidFill>
              </a:rPr>
              <a:t>Spread of an invasive species </a:t>
            </a:r>
            <a:endParaRPr/>
          </a:p>
        </p:txBody>
      </p:sp>
      <p:sp>
        <p:nvSpPr>
          <p:cNvPr id="187" name="Google Shape;187;p25"/>
          <p:cNvSpPr txBox="1"/>
          <p:nvPr>
            <p:ph type="title"/>
          </p:nvPr>
        </p:nvSpPr>
        <p:spPr>
          <a:xfrm>
            <a:off x="4883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WDFW European green crab 2025 detections map" id="188" name="Google Shape;188;p25"/>
          <p:cNvPicPr preferRelativeResize="0"/>
          <p:nvPr/>
        </p:nvPicPr>
        <p:blipFill rotWithShape="1">
          <a:blip r:embed="rId3">
            <a:alphaModFix/>
          </a:blip>
          <a:srcRect b="6753" l="8569" r="5045" t="24052"/>
          <a:stretch/>
        </p:blipFill>
        <p:spPr>
          <a:xfrm>
            <a:off x="4140000" y="0"/>
            <a:ext cx="500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WDFW European green crab 2025 detections map" id="189" name="Google Shape;189;p25"/>
          <p:cNvPicPr preferRelativeResize="0"/>
          <p:nvPr/>
        </p:nvPicPr>
        <p:blipFill rotWithShape="1">
          <a:blip r:embed="rId3">
            <a:alphaModFix/>
          </a:blip>
          <a:srcRect b="88866" l="72199" r="0" t="1342"/>
          <a:stretch/>
        </p:blipFill>
        <p:spPr>
          <a:xfrm>
            <a:off x="4140000" y="1"/>
            <a:ext cx="2479700" cy="11311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he Silent Threat to Pacific Salmon: European Green Crabs | MeatEater  Conservation News" id="190" name="Google Shape;190;p25"/>
          <p:cNvPicPr preferRelativeResize="0"/>
          <p:nvPr/>
        </p:nvPicPr>
        <p:blipFill rotWithShape="1">
          <a:blip r:embed="rId4">
            <a:alphaModFix/>
          </a:blip>
          <a:srcRect b="4462" l="12917" r="20399" t="0"/>
          <a:stretch/>
        </p:blipFill>
        <p:spPr>
          <a:xfrm>
            <a:off x="0" y="1805850"/>
            <a:ext cx="4140000" cy="3337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" name="Google Shape;195;p26"/>
          <p:cNvPicPr preferRelativeResize="0"/>
          <p:nvPr/>
        </p:nvPicPr>
        <p:blipFill rotWithShape="1">
          <a:blip r:embed="rId3">
            <a:alphaModFix/>
          </a:blip>
          <a:srcRect b="0" l="0" r="53238" t="49970"/>
          <a:stretch/>
        </p:blipFill>
        <p:spPr>
          <a:xfrm>
            <a:off x="5857715" y="0"/>
            <a:ext cx="2796279" cy="257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" name="Google Shape;196;p26"/>
          <p:cNvPicPr preferRelativeResize="0"/>
          <p:nvPr/>
        </p:nvPicPr>
        <p:blipFill rotWithShape="1">
          <a:blip r:embed="rId3">
            <a:alphaModFix/>
          </a:blip>
          <a:srcRect b="0" l="45043" r="0" t="49970"/>
          <a:stretch/>
        </p:blipFill>
        <p:spPr>
          <a:xfrm>
            <a:off x="5857715" y="2571750"/>
            <a:ext cx="3286284" cy="25717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emigrapsus oregonensis.JAWS – Washington Sea Grant" id="197" name="Google Shape;197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990125"/>
            <a:ext cx="5857724" cy="3153375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Implications</a:t>
            </a:r>
            <a:endParaRPr/>
          </a:p>
        </p:txBody>
      </p:sp>
      <p:sp>
        <p:nvSpPr>
          <p:cNvPr id="199" name="Google Shape;199;p26"/>
          <p:cNvSpPr txBox="1"/>
          <p:nvPr>
            <p:ph idx="1" type="body"/>
          </p:nvPr>
        </p:nvSpPr>
        <p:spPr>
          <a:xfrm>
            <a:off x="213503" y="1213200"/>
            <a:ext cx="5156700" cy="34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000000"/>
                </a:solidFill>
              </a:rPr>
              <a:t>2)  </a:t>
            </a:r>
            <a:r>
              <a:rPr i="1" lang="en" sz="2000">
                <a:solidFill>
                  <a:srgbClr val="000000"/>
                </a:solidFill>
              </a:rPr>
              <a:t>H. oregonesis </a:t>
            </a:r>
            <a:r>
              <a:rPr lang="en" sz="2000">
                <a:solidFill>
                  <a:srgbClr val="000000"/>
                </a:solidFill>
              </a:rPr>
              <a:t>response to climate shifts 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2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Implications</a:t>
            </a:r>
            <a:endParaRPr/>
          </a:p>
        </p:txBody>
      </p:sp>
      <p:pic>
        <p:nvPicPr>
          <p:cNvPr descr="The Silent Threat to Pacific Salmon: European Green Crabs | MeatEater  Conservation News" id="205" name="Google Shape;205;p27"/>
          <p:cNvPicPr preferRelativeResize="0"/>
          <p:nvPr/>
        </p:nvPicPr>
        <p:blipFill rotWithShape="1">
          <a:blip r:embed="rId3">
            <a:alphaModFix/>
          </a:blip>
          <a:srcRect b="4462" l="12917" r="20399" t="0"/>
          <a:stretch/>
        </p:blipFill>
        <p:spPr>
          <a:xfrm>
            <a:off x="0" y="1829225"/>
            <a:ext cx="3133234" cy="2526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emigrapsus oregonensis.JAWS – Washington Sea Grant" id="206" name="Google Shape;206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51700" y="1829223"/>
            <a:ext cx="4692299" cy="2525994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27"/>
          <p:cNvSpPr txBox="1"/>
          <p:nvPr/>
        </p:nvSpPr>
        <p:spPr>
          <a:xfrm>
            <a:off x="3" y="1017721"/>
            <a:ext cx="91440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chemeClr val="dk1"/>
                </a:solidFill>
              </a:rPr>
              <a:t>3)	</a:t>
            </a:r>
            <a:r>
              <a:rPr lang="en" sz="2000">
                <a:solidFill>
                  <a:schemeClr val="dk1"/>
                </a:solidFill>
              </a:rPr>
              <a:t>Future competition between </a:t>
            </a:r>
            <a:r>
              <a:rPr i="1" lang="en" sz="2000">
                <a:solidFill>
                  <a:schemeClr val="dk1"/>
                </a:solidFill>
              </a:rPr>
              <a:t>C. maenas </a:t>
            </a:r>
            <a:r>
              <a:rPr lang="en" sz="2000">
                <a:solidFill>
                  <a:schemeClr val="dk1"/>
                </a:solidFill>
              </a:rPr>
              <a:t>&amp;</a:t>
            </a:r>
            <a:r>
              <a:rPr i="1" lang="en" sz="2000">
                <a:solidFill>
                  <a:schemeClr val="dk1"/>
                </a:solidFill>
              </a:rPr>
              <a:t> H. oregonensis</a:t>
            </a:r>
            <a:endParaRPr/>
          </a:p>
        </p:txBody>
      </p:sp>
      <p:pic>
        <p:nvPicPr>
          <p:cNvPr id="208" name="Google Shape;208;p27" title="Screenshot 2026-04-20 at 12.11.02 PM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33225" y="2496101"/>
            <a:ext cx="1318476" cy="12387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Google Shape;213;p28" title="alan-liu-vxOX-O_FEWg-unsplash.jpg"/>
          <p:cNvPicPr preferRelativeResize="0"/>
          <p:nvPr/>
        </p:nvPicPr>
        <p:blipFill rotWithShape="1">
          <a:blip r:embed="rId3">
            <a:alphaModFix/>
          </a:blip>
          <a:srcRect b="0" l="0" r="6942" t="0"/>
          <a:stretch/>
        </p:blipFill>
        <p:spPr>
          <a:xfrm>
            <a:off x="0" y="0"/>
            <a:ext cx="9143997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p28"/>
          <p:cNvSpPr txBox="1"/>
          <p:nvPr>
            <p:ph type="title"/>
          </p:nvPr>
        </p:nvSpPr>
        <p:spPr>
          <a:xfrm>
            <a:off x="2829000" y="2290050"/>
            <a:ext cx="3486000" cy="563400"/>
          </a:xfrm>
          <a:prstGeom prst="rect">
            <a:avLst/>
          </a:prstGeom>
          <a:solidFill>
            <a:schemeClr val="lt1"/>
          </a:solidFill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Thank you! Questions?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Background</a:t>
            </a:r>
            <a:endParaRPr/>
          </a:p>
        </p:txBody>
      </p:sp>
      <p:sp>
        <p:nvSpPr>
          <p:cNvPr id="63" name="Google Shape;63;p14"/>
          <p:cNvSpPr txBox="1"/>
          <p:nvPr/>
        </p:nvSpPr>
        <p:spPr>
          <a:xfrm>
            <a:off x="683275" y="1228225"/>
            <a:ext cx="3212700" cy="319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➢"/>
            </a:pPr>
            <a:r>
              <a:rPr lang="en" sz="1800">
                <a:solidFill>
                  <a:schemeClr val="dk2"/>
                </a:solidFill>
              </a:rPr>
              <a:t>Salinity </a:t>
            </a:r>
            <a:r>
              <a:rPr lang="en" sz="1800">
                <a:solidFill>
                  <a:schemeClr val="dk2"/>
                </a:solidFill>
              </a:rPr>
              <a:t>in</a:t>
            </a:r>
            <a:r>
              <a:rPr lang="en" sz="1800">
                <a:solidFill>
                  <a:schemeClr val="dk2"/>
                </a:solidFill>
              </a:rPr>
              <a:t> Puget sound</a:t>
            </a:r>
            <a:endParaRPr sz="1800">
              <a:solidFill>
                <a:schemeClr val="dk2"/>
              </a:solidFill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</a:pPr>
            <a:r>
              <a:rPr lang="en" sz="1800">
                <a:solidFill>
                  <a:schemeClr val="dk2"/>
                </a:solidFill>
              </a:rPr>
              <a:t>Fluctuations are largely influenced by seasonal variation in freshwater inflow.</a:t>
            </a:r>
            <a:endParaRPr sz="1800">
              <a:solidFill>
                <a:schemeClr val="dk2"/>
              </a:solidFill>
            </a:endParaRPr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○"/>
            </a:pPr>
            <a:r>
              <a:rPr lang="en" sz="1800">
                <a:solidFill>
                  <a:schemeClr val="dk2"/>
                </a:solidFill>
              </a:rPr>
              <a:t>Models have shown future freshening in the long term 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64" name="Google Shape;64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49700" y="445028"/>
            <a:ext cx="4775200" cy="4104875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14"/>
          <p:cNvSpPr txBox="1"/>
          <p:nvPr/>
        </p:nvSpPr>
        <p:spPr>
          <a:xfrm>
            <a:off x="7734600" y="4740000"/>
            <a:ext cx="1409400" cy="40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</a:rPr>
              <a:t>Walker et al. 2022</a:t>
            </a:r>
            <a:endParaRPr sz="12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WDFW European green crab 2025 detections map" id="71" name="Google Shape;71;p15"/>
          <p:cNvPicPr preferRelativeResize="0"/>
          <p:nvPr/>
        </p:nvPicPr>
        <p:blipFill rotWithShape="1">
          <a:blip r:embed="rId3">
            <a:alphaModFix/>
          </a:blip>
          <a:srcRect b="6753" l="5611" r="5039" t="24052"/>
          <a:stretch/>
        </p:blipFill>
        <p:spPr>
          <a:xfrm>
            <a:off x="0" y="0"/>
            <a:ext cx="5175587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WDFW European green crab 2025 detections map" id="72" name="Google Shape;72;p15"/>
          <p:cNvPicPr preferRelativeResize="0"/>
          <p:nvPr/>
        </p:nvPicPr>
        <p:blipFill rotWithShape="1">
          <a:blip r:embed="rId3">
            <a:alphaModFix/>
          </a:blip>
          <a:srcRect b="88866" l="72199" r="0" t="1342"/>
          <a:stretch/>
        </p:blipFill>
        <p:spPr>
          <a:xfrm>
            <a:off x="0" y="1"/>
            <a:ext cx="2479700" cy="11311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Oyster Dome — Washington Trails Association" id="73" name="Google Shape;73;p15"/>
          <p:cNvPicPr preferRelativeResize="0"/>
          <p:nvPr/>
        </p:nvPicPr>
        <p:blipFill rotWithShape="1">
          <a:blip r:embed="rId4">
            <a:alphaModFix/>
          </a:blip>
          <a:srcRect b="6449" l="4924" r="2859" t="4961"/>
          <a:stretch/>
        </p:blipFill>
        <p:spPr>
          <a:xfrm>
            <a:off x="5175575" y="0"/>
            <a:ext cx="3968426" cy="286247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a Push | Olympic Hiking Co." id="74" name="Google Shape;74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175575" y="2496105"/>
            <a:ext cx="3968425" cy="26473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Crab background </a:t>
            </a:r>
            <a:endParaRPr/>
          </a:p>
        </p:txBody>
      </p:sp>
      <p:sp>
        <p:nvSpPr>
          <p:cNvPr id="80" name="Google Shape;80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i="1" lang="en"/>
              <a:t>H.oregonensis</a:t>
            </a:r>
            <a:r>
              <a:rPr lang="en"/>
              <a:t> 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 sz="1800"/>
              <a:t>Common prey </a:t>
            </a:r>
            <a:r>
              <a:rPr lang="en" sz="1800"/>
              <a:t>item</a:t>
            </a:r>
            <a:r>
              <a:rPr lang="en" sz="1800"/>
              <a:t> for </a:t>
            </a:r>
            <a:r>
              <a:rPr i="1" lang="en" sz="1800"/>
              <a:t>C.maenas</a:t>
            </a:r>
            <a:r>
              <a:rPr lang="en" sz="1800"/>
              <a:t> 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 sz="1800"/>
              <a:t>Have been shown to have a lower survival rate in low </a:t>
            </a:r>
            <a:r>
              <a:rPr lang="en" sz="1800"/>
              <a:t>salinity</a:t>
            </a:r>
            <a:r>
              <a:rPr lang="en" sz="1800"/>
              <a:t> than in high salinity</a:t>
            </a:r>
            <a:endParaRPr sz="18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➢"/>
            </a:pPr>
            <a:r>
              <a:rPr i="1" lang="en"/>
              <a:t>C. maenas </a:t>
            </a:r>
            <a:endParaRPr i="1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 sz="1800"/>
              <a:t>Is known to have a wide </a:t>
            </a:r>
            <a:r>
              <a:rPr lang="en" sz="1800"/>
              <a:t>salinity</a:t>
            </a:r>
            <a:r>
              <a:rPr lang="en" sz="1800"/>
              <a:t> tolerance range  (4 ppt - 54 ppt) 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 sz="1800"/>
              <a:t>Larva have a smaller </a:t>
            </a:r>
            <a:r>
              <a:rPr lang="en" sz="1800"/>
              <a:t>salinity</a:t>
            </a:r>
            <a:r>
              <a:rPr lang="en" sz="1800"/>
              <a:t> tolerance range (20 ppt - 26 ppt) </a:t>
            </a:r>
            <a:endParaRPr sz="1800"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○"/>
            </a:pPr>
            <a:r>
              <a:rPr lang="en" sz="1800"/>
              <a:t>Has shown a </a:t>
            </a:r>
            <a:r>
              <a:rPr lang="en" sz="1800"/>
              <a:t>preference</a:t>
            </a:r>
            <a:r>
              <a:rPr lang="en" sz="1800"/>
              <a:t> for high </a:t>
            </a:r>
            <a:r>
              <a:rPr lang="en" sz="1800"/>
              <a:t>salinity</a:t>
            </a:r>
            <a:r>
              <a:rPr lang="en" sz="1800"/>
              <a:t> </a:t>
            </a:r>
            <a:r>
              <a:rPr lang="en" sz="1800"/>
              <a:t>environments</a:t>
            </a:r>
            <a:r>
              <a:rPr lang="en" sz="1800"/>
              <a:t> </a:t>
            </a:r>
            <a:r>
              <a:rPr lang="en" sz="1800"/>
              <a:t>  </a:t>
            </a:r>
            <a:r>
              <a:rPr lang="en" sz="1800"/>
              <a:t> </a:t>
            </a:r>
            <a:endParaRPr sz="1800"/>
          </a:p>
        </p:txBody>
      </p:sp>
      <p:sp>
        <p:nvSpPr>
          <p:cNvPr id="81" name="Google Shape;81;p16"/>
          <p:cNvSpPr txBox="1"/>
          <p:nvPr/>
        </p:nvSpPr>
        <p:spPr>
          <a:xfrm>
            <a:off x="5634100" y="4740000"/>
            <a:ext cx="3510000" cy="40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</a:rPr>
              <a:t>Rivera </a:t>
            </a:r>
            <a:r>
              <a:rPr lang="en" sz="1200">
                <a:solidFill>
                  <a:schemeClr val="dk2"/>
                </a:solidFill>
              </a:rPr>
              <a:t>et al. 2011, Todd &amp; Dehnel, 1960, WDFW</a:t>
            </a:r>
            <a:endParaRPr sz="12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Research Question</a:t>
            </a:r>
            <a:endParaRPr/>
          </a:p>
        </p:txBody>
      </p:sp>
      <p:sp>
        <p:nvSpPr>
          <p:cNvPr id="87" name="Google Shape;87;p1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How do changes in salinity affect physiological processes in </a:t>
            </a:r>
            <a:r>
              <a:rPr i="1" lang="en"/>
              <a:t>Carcinus maenas</a:t>
            </a:r>
            <a:r>
              <a:rPr lang="en"/>
              <a:t> and </a:t>
            </a:r>
            <a:r>
              <a:rPr i="1" lang="en"/>
              <a:t>Hemigrapsus oregonensis</a:t>
            </a:r>
            <a:r>
              <a:rPr lang="en"/>
              <a:t>? 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Null: changes in salinity have no effect on physiological processes, and there no difference in physiological responses between </a:t>
            </a:r>
            <a:r>
              <a:rPr i="1" lang="en"/>
              <a:t>C. maenas</a:t>
            </a:r>
            <a:r>
              <a:rPr lang="en"/>
              <a:t> and </a:t>
            </a:r>
            <a:r>
              <a:rPr i="1" lang="en"/>
              <a:t>H.oregonensis</a:t>
            </a:r>
            <a:endParaRPr i="1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/>
              <a:t>Alternative: changes in salinity affect physiological processes and the responses differ between</a:t>
            </a:r>
            <a:r>
              <a:rPr i="1" lang="en"/>
              <a:t> C.maenas</a:t>
            </a:r>
            <a:r>
              <a:rPr lang="en"/>
              <a:t> and </a:t>
            </a:r>
            <a:r>
              <a:rPr i="1" lang="en"/>
              <a:t>H.oregonensis </a:t>
            </a:r>
            <a:endParaRPr i="1"/>
          </a:p>
        </p:txBody>
      </p:sp>
      <p:pic>
        <p:nvPicPr>
          <p:cNvPr id="88" name="Google Shape;88;p17"/>
          <p:cNvPicPr preferRelativeResize="0"/>
          <p:nvPr/>
        </p:nvPicPr>
        <p:blipFill rotWithShape="1">
          <a:blip r:embed="rId3">
            <a:alphaModFix/>
          </a:blip>
          <a:srcRect b="7484" l="0" r="0" t="0"/>
          <a:stretch/>
        </p:blipFill>
        <p:spPr>
          <a:xfrm>
            <a:off x="6642029" y="3481625"/>
            <a:ext cx="2501971" cy="1661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3484725"/>
            <a:ext cx="2493825" cy="16618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8"/>
          <p:cNvSpPr txBox="1"/>
          <p:nvPr>
            <p:ph type="title"/>
          </p:nvPr>
        </p:nvSpPr>
        <p:spPr>
          <a:xfrm>
            <a:off x="2952750" y="207600"/>
            <a:ext cx="3238500" cy="5625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Objectives/Motivation </a:t>
            </a:r>
            <a:endParaRPr/>
          </a:p>
        </p:txBody>
      </p:sp>
      <p:sp>
        <p:nvSpPr>
          <p:cNvPr id="95" name="Google Shape;95;p18"/>
          <p:cNvSpPr txBox="1"/>
          <p:nvPr>
            <p:ph idx="1" type="body"/>
          </p:nvPr>
        </p:nvSpPr>
        <p:spPr>
          <a:xfrm>
            <a:off x="1185450" y="909900"/>
            <a:ext cx="6773100" cy="38301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ct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Understand how native species </a:t>
            </a:r>
            <a:r>
              <a:rPr i="1" lang="en"/>
              <a:t>H. oregonensis</a:t>
            </a:r>
            <a:r>
              <a:rPr lang="en"/>
              <a:t> will respond to projected freshening of Puget Sound for informing conservation efforts</a:t>
            </a:r>
            <a:endParaRPr/>
          </a:p>
          <a:p>
            <a:pPr indent="-342900" lvl="0" marL="914400" rtl="0" algn="ct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Analyze how invasive species </a:t>
            </a:r>
            <a:r>
              <a:rPr i="1" lang="en"/>
              <a:t>C. maenas</a:t>
            </a:r>
            <a:r>
              <a:rPr lang="en"/>
              <a:t> may be able to outcompete </a:t>
            </a:r>
            <a:r>
              <a:rPr i="1" lang="en"/>
              <a:t>H. oregonensis</a:t>
            </a:r>
            <a:r>
              <a:rPr lang="en"/>
              <a:t> in varying salinity extremes to understand invasive mechanisms and magnitude of population shifts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9"/>
          <p:cNvSpPr/>
          <p:nvPr/>
        </p:nvSpPr>
        <p:spPr>
          <a:xfrm>
            <a:off x="5019413" y="273700"/>
            <a:ext cx="1585200" cy="1350600"/>
          </a:xfrm>
          <a:prstGeom prst="rect">
            <a:avLst/>
          </a:prstGeom>
          <a:solidFill>
            <a:srgbClr val="C9DAF8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1" name="Google Shape;101;p19"/>
          <p:cNvSpPr/>
          <p:nvPr/>
        </p:nvSpPr>
        <p:spPr>
          <a:xfrm>
            <a:off x="2828188" y="273688"/>
            <a:ext cx="1585200" cy="1350600"/>
          </a:xfrm>
          <a:prstGeom prst="rect">
            <a:avLst/>
          </a:prstGeom>
          <a:solidFill>
            <a:srgbClr val="C9DAF8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19"/>
          <p:cNvSpPr/>
          <p:nvPr/>
        </p:nvSpPr>
        <p:spPr>
          <a:xfrm>
            <a:off x="871321" y="1749122"/>
            <a:ext cx="801900" cy="838200"/>
          </a:xfrm>
          <a:prstGeom prst="ellipse">
            <a:avLst/>
          </a:prstGeom>
          <a:solidFill>
            <a:srgbClr val="C9DAF8"/>
          </a:solidFill>
          <a:ln cap="flat" cmpd="sng" w="74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0925" lIns="70925" spcFirstLastPara="1" rIns="70925" wrap="square" tIns="709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86"/>
          </a:p>
        </p:txBody>
      </p:sp>
      <p:sp>
        <p:nvSpPr>
          <p:cNvPr id="103" name="Google Shape;103;p19"/>
          <p:cNvSpPr/>
          <p:nvPr/>
        </p:nvSpPr>
        <p:spPr>
          <a:xfrm>
            <a:off x="7606263" y="1749135"/>
            <a:ext cx="801900" cy="838200"/>
          </a:xfrm>
          <a:prstGeom prst="ellipse">
            <a:avLst/>
          </a:prstGeom>
          <a:solidFill>
            <a:srgbClr val="C9DAF8"/>
          </a:solidFill>
          <a:ln cap="flat" cmpd="sng" w="740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70925" lIns="70925" spcFirstLastPara="1" rIns="70925" wrap="square" tIns="709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86"/>
          </a:p>
        </p:txBody>
      </p:sp>
      <p:pic>
        <p:nvPicPr>
          <p:cNvPr descr="a cartoon orange crab with big eyes and claws (Provided by Tenor)" id="104" name="Google Shape;104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01475" y="342500"/>
            <a:ext cx="335475" cy="3354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artoon orange crab with big eyes and claws (Provided by Tenor)" id="105" name="Google Shape;105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39900" y="342500"/>
            <a:ext cx="335475" cy="3354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artoon orange crab with big eyes and claws (Provided by Tenor)" id="106" name="Google Shape;106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01475" y="882175"/>
            <a:ext cx="335475" cy="3354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artoon orange crab with big eyes and claws (Provided by Tenor)" id="107" name="Google Shape;107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75375" y="781263"/>
            <a:ext cx="335475" cy="3354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artoon orange crab with big eyes and claws (Provided by Tenor)" id="108" name="Google Shape;108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94150" y="1160325"/>
            <a:ext cx="335475" cy="335475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19"/>
          <p:cNvSpPr/>
          <p:nvPr/>
        </p:nvSpPr>
        <p:spPr>
          <a:xfrm>
            <a:off x="7271625" y="273700"/>
            <a:ext cx="1585200" cy="1350600"/>
          </a:xfrm>
          <a:prstGeom prst="rect">
            <a:avLst/>
          </a:prstGeom>
          <a:solidFill>
            <a:srgbClr val="C9DAF8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a cartoon orange crab with big eyes and claws (Provided by Tenor)" id="110" name="Google Shape;110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08625" y="589225"/>
            <a:ext cx="335475" cy="3354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artoon orange crab with big eyes and claws (Provided by Tenor)" id="111" name="Google Shape;111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32700" y="892563"/>
            <a:ext cx="335475" cy="3354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artoon orange crab with big eyes and claws (Provided by Tenor)" id="112" name="Google Shape;112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86075" y="589225"/>
            <a:ext cx="335475" cy="335475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19"/>
          <p:cNvSpPr/>
          <p:nvPr/>
        </p:nvSpPr>
        <p:spPr>
          <a:xfrm>
            <a:off x="454925" y="273700"/>
            <a:ext cx="1585200" cy="1350600"/>
          </a:xfrm>
          <a:prstGeom prst="rect">
            <a:avLst/>
          </a:prstGeom>
          <a:solidFill>
            <a:srgbClr val="C9DAF8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a cartoon orange crab with big eyes and claws (Provided by Tenor)" id="114" name="Google Shape;114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7850" y="342500"/>
            <a:ext cx="335475" cy="3354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artoon orange crab with big eyes and claws (Provided by Tenor)" id="115" name="Google Shape;115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76275" y="342500"/>
            <a:ext cx="335475" cy="3354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artoon orange crab with big eyes and claws (Provided by Tenor)" id="116" name="Google Shape;116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7850" y="882175"/>
            <a:ext cx="335475" cy="3354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artoon orange crab with big eyes and claws (Provided by Tenor)" id="117" name="Google Shape;117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11750" y="781263"/>
            <a:ext cx="335475" cy="3354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artoon orange crab with big eyes and claws (Provided by Tenor)" id="118" name="Google Shape;118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0525" y="1160325"/>
            <a:ext cx="335475" cy="3354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artoon orange crab with big eyes and claws (Provided by Tenor)" id="119" name="Google Shape;119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41150" y="968275"/>
            <a:ext cx="335475" cy="3354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artoon orange crab with big eyes and claws (Provided by Tenor)" id="120" name="Google Shape;120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97350" y="428600"/>
            <a:ext cx="335475" cy="3354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artoon orange crab with big eyes and claws (Provided by Tenor)" id="121" name="Google Shape;121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35550" y="1022925"/>
            <a:ext cx="335475" cy="3354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artoon orange crab with big eyes and claws (Provided by Tenor)" id="122" name="Google Shape;122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43413" y="764075"/>
            <a:ext cx="335475" cy="3354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artoon orange crab with big eyes and claws (Provided by Tenor)" id="123" name="Google Shape;123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79788" y="695163"/>
            <a:ext cx="335475" cy="3354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artoon orange crab with big eyes and claws (Provided by Tenor)" id="124" name="Google Shape;124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44100" y="1267088"/>
            <a:ext cx="335475" cy="3354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artoon orange crab with big eyes and claws (Provided by Tenor)" id="125" name="Google Shape;125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04425" y="1217650"/>
            <a:ext cx="335475" cy="3354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artoon orange crab with big eyes and claws (Provided by Tenor)" id="126" name="Google Shape;126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40800" y="1272300"/>
            <a:ext cx="335475" cy="335475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19"/>
          <p:cNvSpPr txBox="1"/>
          <p:nvPr/>
        </p:nvSpPr>
        <p:spPr>
          <a:xfrm>
            <a:off x="2933788" y="722925"/>
            <a:ext cx="1374000" cy="45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dk2"/>
                </a:solidFill>
              </a:rPr>
              <a:t>CONTROL</a:t>
            </a:r>
            <a:endParaRPr b="1" sz="1800">
              <a:solidFill>
                <a:schemeClr val="dk2"/>
              </a:solidFill>
            </a:endParaRPr>
          </a:p>
        </p:txBody>
      </p:sp>
      <p:pic>
        <p:nvPicPr>
          <p:cNvPr descr="a cartoon orange crab with big eyes and claws (Provided by Tenor)" id="128" name="Google Shape;128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741783" y="1893811"/>
            <a:ext cx="531106" cy="53110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artoon orange crab with big eyes and claws (Provided by Tenor)" id="129" name="Google Shape;129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06700" y="1902656"/>
            <a:ext cx="531040" cy="531040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19"/>
          <p:cNvSpPr txBox="1"/>
          <p:nvPr/>
        </p:nvSpPr>
        <p:spPr>
          <a:xfrm>
            <a:off x="821834" y="2625620"/>
            <a:ext cx="801900" cy="474000"/>
          </a:xfrm>
          <a:prstGeom prst="rect">
            <a:avLst/>
          </a:prstGeom>
          <a:noFill/>
          <a:ln>
            <a:noFill/>
          </a:ln>
        </p:spPr>
        <p:txBody>
          <a:bodyPr anchorCtr="0" anchor="t" bIns="70925" lIns="70925" spcFirstLastPara="1" rIns="70925" wrap="square" tIns="709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38 ppt</a:t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131" name="Google Shape;131;p19"/>
          <p:cNvSpPr txBox="1"/>
          <p:nvPr/>
        </p:nvSpPr>
        <p:spPr>
          <a:xfrm>
            <a:off x="5277847" y="1687169"/>
            <a:ext cx="1033500" cy="45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25 </a:t>
            </a:r>
            <a:r>
              <a:rPr lang="en" sz="1800">
                <a:solidFill>
                  <a:schemeClr val="dk2"/>
                </a:solidFill>
              </a:rPr>
              <a:t>ppt</a:t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132" name="Google Shape;132;p19"/>
          <p:cNvSpPr txBox="1"/>
          <p:nvPr/>
        </p:nvSpPr>
        <p:spPr>
          <a:xfrm>
            <a:off x="2977075" y="1671213"/>
            <a:ext cx="1254300" cy="91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30-31 </a:t>
            </a:r>
            <a:r>
              <a:rPr lang="en" sz="1800">
                <a:solidFill>
                  <a:schemeClr val="dk2"/>
                </a:solidFill>
              </a:rPr>
              <a:t>ppt</a:t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133" name="Google Shape;133;p19"/>
          <p:cNvSpPr txBox="1"/>
          <p:nvPr/>
        </p:nvSpPr>
        <p:spPr>
          <a:xfrm>
            <a:off x="7655765" y="2639938"/>
            <a:ext cx="822000" cy="431700"/>
          </a:xfrm>
          <a:prstGeom prst="rect">
            <a:avLst/>
          </a:prstGeom>
          <a:noFill/>
          <a:ln>
            <a:noFill/>
          </a:ln>
        </p:spPr>
        <p:txBody>
          <a:bodyPr anchorCtr="0" anchor="t" bIns="70925" lIns="70925" spcFirstLastPara="1" rIns="70925" wrap="square" tIns="709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22</a:t>
            </a:r>
            <a:r>
              <a:rPr lang="en" sz="1800">
                <a:solidFill>
                  <a:schemeClr val="dk2"/>
                </a:solidFill>
              </a:rPr>
              <a:t> ppt</a:t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134" name="Google Shape;134;p19"/>
          <p:cNvSpPr/>
          <p:nvPr/>
        </p:nvSpPr>
        <p:spPr>
          <a:xfrm rot="-5400000">
            <a:off x="4430625" y="585938"/>
            <a:ext cx="249600" cy="3165300"/>
          </a:xfrm>
          <a:prstGeom prst="leftBrace">
            <a:avLst>
              <a:gd fmla="val 50000" name="adj1"/>
              <a:gd fmla="val 50000" name="adj2"/>
            </a:avLst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" name="Google Shape;135;p19"/>
          <p:cNvSpPr/>
          <p:nvPr/>
        </p:nvSpPr>
        <p:spPr>
          <a:xfrm rot="-5400000">
            <a:off x="4343100" y="-822687"/>
            <a:ext cx="457800" cy="7886700"/>
          </a:xfrm>
          <a:prstGeom prst="leftBrace">
            <a:avLst>
              <a:gd fmla="val 50000" name="adj1"/>
              <a:gd fmla="val 50000" name="adj2"/>
            </a:avLst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19"/>
          <p:cNvSpPr/>
          <p:nvPr/>
        </p:nvSpPr>
        <p:spPr>
          <a:xfrm rot="-5400000">
            <a:off x="4400900" y="-212275"/>
            <a:ext cx="382500" cy="8730600"/>
          </a:xfrm>
          <a:prstGeom prst="leftBrace">
            <a:avLst>
              <a:gd fmla="val 50000" name="adj1"/>
              <a:gd fmla="val 50000" name="adj2"/>
            </a:avLst>
          </a:prstGeom>
          <a:noFill/>
          <a:ln cap="flat" cmpd="sng" w="2857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p19"/>
          <p:cNvSpPr txBox="1"/>
          <p:nvPr/>
        </p:nvSpPr>
        <p:spPr>
          <a:xfrm>
            <a:off x="2024038" y="2321863"/>
            <a:ext cx="5231400" cy="45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2"/>
                </a:solidFill>
              </a:rPr>
              <a:t>Environmentally relevant salinity ranges with climate change</a:t>
            </a:r>
            <a:endParaRPr sz="1600">
              <a:solidFill>
                <a:schemeClr val="dk2"/>
              </a:solidFill>
            </a:endParaRPr>
          </a:p>
        </p:txBody>
      </p:sp>
      <p:sp>
        <p:nvSpPr>
          <p:cNvPr id="138" name="Google Shape;138;p19"/>
          <p:cNvSpPr txBox="1"/>
          <p:nvPr/>
        </p:nvSpPr>
        <p:spPr>
          <a:xfrm>
            <a:off x="828300" y="3316078"/>
            <a:ext cx="7656000" cy="65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2"/>
                </a:solidFill>
              </a:rPr>
              <a:t>Suspected biological salinity extremes in both species given </a:t>
            </a:r>
            <a:r>
              <a:rPr lang="en" sz="1600">
                <a:solidFill>
                  <a:schemeClr val="dk2"/>
                </a:solidFill>
              </a:rPr>
              <a:t>prolonged</a:t>
            </a:r>
            <a:r>
              <a:rPr lang="en" sz="1600">
                <a:solidFill>
                  <a:schemeClr val="dk2"/>
                </a:solidFill>
              </a:rPr>
              <a:t> exposure to determine competition between native and invasive species</a:t>
            </a:r>
            <a:endParaRPr sz="1600">
              <a:solidFill>
                <a:schemeClr val="dk2"/>
              </a:solidFill>
            </a:endParaRPr>
          </a:p>
        </p:txBody>
      </p:sp>
      <p:sp>
        <p:nvSpPr>
          <p:cNvPr id="139" name="Google Shape;139;p19"/>
          <p:cNvSpPr txBox="1"/>
          <p:nvPr/>
        </p:nvSpPr>
        <p:spPr>
          <a:xfrm>
            <a:off x="84525" y="4349350"/>
            <a:ext cx="8941800" cy="65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2"/>
                </a:solidFill>
              </a:rPr>
              <a:t>Understanding how </a:t>
            </a:r>
            <a:r>
              <a:rPr i="1" lang="en" sz="1600">
                <a:solidFill>
                  <a:schemeClr val="dk2"/>
                </a:solidFill>
              </a:rPr>
              <a:t>Hemigrapsus oregonensis</a:t>
            </a:r>
            <a:r>
              <a:rPr lang="en" sz="1600">
                <a:solidFill>
                  <a:schemeClr val="dk2"/>
                </a:solidFill>
              </a:rPr>
              <a:t> responds to environmental threats including water freshening and competitive invasive species over a wide range of salinities</a:t>
            </a:r>
            <a:endParaRPr sz="16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0"/>
          <p:cNvSpPr txBox="1"/>
          <p:nvPr>
            <p:ph type="title"/>
          </p:nvPr>
        </p:nvSpPr>
        <p:spPr>
          <a:xfrm>
            <a:off x="7385875" y="286775"/>
            <a:ext cx="1293300" cy="588900"/>
          </a:xfrm>
          <a:prstGeom prst="rect">
            <a:avLst/>
          </a:prstGeom>
          <a:solidFill>
            <a:srgbClr val="D9EAD3"/>
          </a:solidFill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/>
              <a:t>Controls</a:t>
            </a:r>
            <a:endParaRPr sz="2200"/>
          </a:p>
        </p:txBody>
      </p:sp>
      <p:sp>
        <p:nvSpPr>
          <p:cNvPr id="145" name="Google Shape;145;p20"/>
          <p:cNvSpPr txBox="1"/>
          <p:nvPr>
            <p:ph idx="1" type="body"/>
          </p:nvPr>
        </p:nvSpPr>
        <p:spPr>
          <a:xfrm>
            <a:off x="179725" y="1242125"/>
            <a:ext cx="1959300" cy="3416400"/>
          </a:xfrm>
          <a:prstGeom prst="rect">
            <a:avLst/>
          </a:prstGeom>
          <a:ln cap="flat" cmpd="sng" w="9525">
            <a:solidFill>
              <a:srgbClr val="6FA8D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Tagging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Mass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Respiration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Righting time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Hemolymph extraction (1 crab per condition)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"/>
              <a:t>Other notable observations</a:t>
            </a:r>
            <a:endParaRPr/>
          </a:p>
        </p:txBody>
      </p:sp>
      <p:sp>
        <p:nvSpPr>
          <p:cNvPr id="146" name="Google Shape;146;p20"/>
          <p:cNvSpPr txBox="1"/>
          <p:nvPr>
            <p:ph type="title"/>
          </p:nvPr>
        </p:nvSpPr>
        <p:spPr>
          <a:xfrm>
            <a:off x="113725" y="148325"/>
            <a:ext cx="2091300" cy="865800"/>
          </a:xfrm>
          <a:prstGeom prst="rect">
            <a:avLst/>
          </a:prstGeom>
          <a:solidFill>
            <a:srgbClr val="CFE2F3"/>
          </a:solidFill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/>
              <a:t>Baseline Measurements</a:t>
            </a:r>
            <a:endParaRPr sz="2200"/>
          </a:p>
        </p:txBody>
      </p:sp>
      <p:sp>
        <p:nvSpPr>
          <p:cNvPr id="147" name="Google Shape;147;p20"/>
          <p:cNvSpPr txBox="1"/>
          <p:nvPr>
            <p:ph type="title"/>
          </p:nvPr>
        </p:nvSpPr>
        <p:spPr>
          <a:xfrm>
            <a:off x="2609738" y="323075"/>
            <a:ext cx="1590000" cy="516300"/>
          </a:xfrm>
          <a:prstGeom prst="rect">
            <a:avLst/>
          </a:prstGeom>
          <a:solidFill>
            <a:srgbClr val="CFE2F3"/>
          </a:solidFill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/>
              <a:t>Weeks 1-2</a:t>
            </a:r>
            <a:endParaRPr sz="2200"/>
          </a:p>
        </p:txBody>
      </p:sp>
      <p:sp>
        <p:nvSpPr>
          <p:cNvPr id="148" name="Google Shape;148;p20"/>
          <p:cNvSpPr txBox="1"/>
          <p:nvPr>
            <p:ph type="title"/>
          </p:nvPr>
        </p:nvSpPr>
        <p:spPr>
          <a:xfrm>
            <a:off x="4691837" y="148325"/>
            <a:ext cx="2091300" cy="865800"/>
          </a:xfrm>
          <a:prstGeom prst="rect">
            <a:avLst/>
          </a:prstGeom>
          <a:solidFill>
            <a:srgbClr val="CFE2F3"/>
          </a:solidFill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/>
              <a:t>Final Measurements</a:t>
            </a:r>
            <a:endParaRPr sz="2200"/>
          </a:p>
        </p:txBody>
      </p:sp>
      <p:cxnSp>
        <p:nvCxnSpPr>
          <p:cNvPr id="149" name="Google Shape;149;p20"/>
          <p:cNvCxnSpPr/>
          <p:nvPr/>
        </p:nvCxnSpPr>
        <p:spPr>
          <a:xfrm>
            <a:off x="2296513" y="1137575"/>
            <a:ext cx="2100" cy="3625500"/>
          </a:xfrm>
          <a:prstGeom prst="straightConnector1">
            <a:avLst/>
          </a:prstGeom>
          <a:noFill/>
          <a:ln cap="flat" cmpd="sng" w="19050">
            <a:solidFill>
              <a:srgbClr val="6FA8DC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50" name="Google Shape;150;p20"/>
          <p:cNvSpPr txBox="1"/>
          <p:nvPr>
            <p:ph idx="1" type="body"/>
          </p:nvPr>
        </p:nvSpPr>
        <p:spPr>
          <a:xfrm>
            <a:off x="2456113" y="1242125"/>
            <a:ext cx="1959300" cy="3416400"/>
          </a:xfrm>
          <a:prstGeom prst="rect">
            <a:avLst/>
          </a:prstGeom>
          <a:ln cap="flat" cmpd="sng" w="9525">
            <a:solidFill>
              <a:srgbClr val="6FA8D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Mass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Respiration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Righting time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"/>
              <a:t>Other notable observations</a:t>
            </a:r>
            <a:endParaRPr/>
          </a:p>
        </p:txBody>
      </p:sp>
      <p:sp>
        <p:nvSpPr>
          <p:cNvPr id="151" name="Google Shape;151;p20"/>
          <p:cNvSpPr txBox="1"/>
          <p:nvPr>
            <p:ph idx="1" type="body"/>
          </p:nvPr>
        </p:nvSpPr>
        <p:spPr>
          <a:xfrm>
            <a:off x="4776463" y="1242125"/>
            <a:ext cx="1959300" cy="3416400"/>
          </a:xfrm>
          <a:prstGeom prst="rect">
            <a:avLst/>
          </a:prstGeom>
          <a:ln cap="flat" cmpd="sng" w="9525">
            <a:solidFill>
              <a:srgbClr val="6FA8D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Mass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Respiration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Righting time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Hemolymph extraction (all crabs)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"/>
              <a:t>Other notable observations</a:t>
            </a:r>
            <a:endParaRPr/>
          </a:p>
        </p:txBody>
      </p:sp>
      <p:sp>
        <p:nvSpPr>
          <p:cNvPr id="152" name="Google Shape;152;p20"/>
          <p:cNvSpPr txBox="1"/>
          <p:nvPr>
            <p:ph idx="1" type="body"/>
          </p:nvPr>
        </p:nvSpPr>
        <p:spPr>
          <a:xfrm>
            <a:off x="7052863" y="1242125"/>
            <a:ext cx="1959300" cy="3416400"/>
          </a:xfrm>
          <a:prstGeom prst="rect">
            <a:avLst/>
          </a:prstGeom>
          <a:ln cap="flat" cmpd="sng" w="9525">
            <a:solidFill>
              <a:srgbClr val="93C47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"/>
              <a:t>Temperature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"/>
              <a:t>Environment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"/>
              <a:t>No parasites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"/>
              <a:t>Similar masses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en"/>
              <a:t>Same sex or balanced ratio within treatments</a:t>
            </a:r>
            <a:endParaRPr/>
          </a:p>
        </p:txBody>
      </p:sp>
      <p:cxnSp>
        <p:nvCxnSpPr>
          <p:cNvPr id="153" name="Google Shape;153;p20"/>
          <p:cNvCxnSpPr/>
          <p:nvPr/>
        </p:nvCxnSpPr>
        <p:spPr>
          <a:xfrm>
            <a:off x="4594888" y="1137575"/>
            <a:ext cx="2100" cy="3625500"/>
          </a:xfrm>
          <a:prstGeom prst="straightConnector1">
            <a:avLst/>
          </a:prstGeom>
          <a:noFill/>
          <a:ln cap="flat" cmpd="sng" w="19050">
            <a:solidFill>
              <a:srgbClr val="6FA8DC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54" name="Google Shape;154;p20"/>
          <p:cNvCxnSpPr/>
          <p:nvPr/>
        </p:nvCxnSpPr>
        <p:spPr>
          <a:xfrm>
            <a:off x="6893263" y="1137575"/>
            <a:ext cx="2100" cy="3625500"/>
          </a:xfrm>
          <a:prstGeom prst="straightConnector1">
            <a:avLst/>
          </a:prstGeom>
          <a:noFill/>
          <a:ln cap="flat" cmpd="sng" w="19050">
            <a:solidFill>
              <a:srgbClr val="93C47D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1"/>
          <p:cNvSpPr txBox="1"/>
          <p:nvPr>
            <p:ph type="title"/>
          </p:nvPr>
        </p:nvSpPr>
        <p:spPr>
          <a:xfrm>
            <a:off x="606738" y="710558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Less salinity = higher righting time</a:t>
            </a:r>
            <a:endParaRPr/>
          </a:p>
        </p:txBody>
      </p:sp>
      <p:pic>
        <p:nvPicPr>
          <p:cNvPr id="160" name="Google Shape;160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25838" y="1337308"/>
            <a:ext cx="4763483" cy="3820976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21"/>
          <p:cNvSpPr txBox="1"/>
          <p:nvPr/>
        </p:nvSpPr>
        <p:spPr>
          <a:xfrm>
            <a:off x="147525" y="186850"/>
            <a:ext cx="44244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chemeClr val="dk1"/>
                </a:solidFill>
              </a:rPr>
              <a:t>4 Main hypotheses</a:t>
            </a:r>
            <a:r>
              <a:rPr lang="en" sz="2800">
                <a:solidFill>
                  <a:schemeClr val="dk1"/>
                </a:solidFill>
              </a:rPr>
              <a:t> 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